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pVbz/2OVET/jPm5NbLyZc8ZfD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82fbb3694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082fbb3694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82fbb3694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082fbb3694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By focusing on the key areas, the right times of the year, and creating themed activities around what people are most likely to see, we can boost tourism and give visitors a truly out-of-this-world adventure.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82fbb3694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082fbb3694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3" Type="http://schemas.openxmlformats.org/officeDocument/2006/relationships/image" Target="../media/image13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5" Type="http://schemas.openxmlformats.org/officeDocument/2006/relationships/image" Target="../media/image11.png"/><Relationship Id="rId14" Type="http://schemas.openxmlformats.org/officeDocument/2006/relationships/image" Target="../media/image7.png"/><Relationship Id="rId16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94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103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8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14" Type="http://schemas.openxmlformats.org/officeDocument/2006/relationships/image" Target="../media/image85.jp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73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3" Type="http://schemas.openxmlformats.org/officeDocument/2006/relationships/image" Target="../media/image64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Relationship Id="rId14" Type="http://schemas.openxmlformats.org/officeDocument/2006/relationships/image" Target="../media/image68.png"/><Relationship Id="rId5" Type="http://schemas.openxmlformats.org/officeDocument/2006/relationships/image" Target="../media/image5.png"/><Relationship Id="rId6" Type="http://schemas.openxmlformats.org/officeDocument/2006/relationships/image" Target="../media/image66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3" Type="http://schemas.openxmlformats.org/officeDocument/2006/relationships/image" Target="../media/image64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0.png"/><Relationship Id="rId4" Type="http://schemas.openxmlformats.org/officeDocument/2006/relationships/image" Target="../media/image15.png"/><Relationship Id="rId9" Type="http://schemas.openxmlformats.org/officeDocument/2006/relationships/image" Target="../media/image67.png"/><Relationship Id="rId14" Type="http://schemas.openxmlformats.org/officeDocument/2006/relationships/image" Target="../media/image68.png"/><Relationship Id="rId5" Type="http://schemas.openxmlformats.org/officeDocument/2006/relationships/image" Target="../media/image5.png"/><Relationship Id="rId6" Type="http://schemas.openxmlformats.org/officeDocument/2006/relationships/image" Target="../media/image66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93.jp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3.png"/><Relationship Id="rId4" Type="http://schemas.openxmlformats.org/officeDocument/2006/relationships/image" Target="../media/image15.png"/><Relationship Id="rId9" Type="http://schemas.openxmlformats.org/officeDocument/2006/relationships/image" Target="../media/image82.jp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91.png"/><Relationship Id="rId13" Type="http://schemas.openxmlformats.org/officeDocument/2006/relationships/hyperlink" Target="https://public.tableau.com/views/Phase1_Dashboard_Presentation/UFOUAPintheUSATrendsasof2014?:language=en-US&amp;publish=yes&amp;:sid=&amp;:redirect=auth&amp;:display_count=n&amp;:origin=viz_share_link" TargetMode="External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98.png"/><Relationship Id="rId15" Type="http://schemas.openxmlformats.org/officeDocument/2006/relationships/image" Target="../media/image97.png"/><Relationship Id="rId14" Type="http://schemas.openxmlformats.org/officeDocument/2006/relationships/hyperlink" Target="https://github.com/quadrillionaiire/Phase-1-Project.git" TargetMode="External"/><Relationship Id="rId17" Type="http://schemas.openxmlformats.org/officeDocument/2006/relationships/image" Target="../media/image86.png"/><Relationship Id="rId16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7.png"/><Relationship Id="rId18" Type="http://schemas.openxmlformats.org/officeDocument/2006/relationships/image" Target="../media/image46.png"/><Relationship Id="rId7" Type="http://schemas.openxmlformats.org/officeDocument/2006/relationships/image" Target="../media/image10.png"/><Relationship Id="rId8" Type="http://schemas.openxmlformats.org/officeDocument/2006/relationships/image" Target="../media/image9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4.png"/><Relationship Id="rId13" Type="http://schemas.openxmlformats.org/officeDocument/2006/relationships/image" Target="../media/image2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4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Relationship Id="rId15" Type="http://schemas.openxmlformats.org/officeDocument/2006/relationships/image" Target="../media/image30.png"/><Relationship Id="rId14" Type="http://schemas.openxmlformats.org/officeDocument/2006/relationships/image" Target="../media/image24.png"/><Relationship Id="rId17" Type="http://schemas.openxmlformats.org/officeDocument/2006/relationships/image" Target="../media/image7.png"/><Relationship Id="rId16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3" Type="http://schemas.openxmlformats.org/officeDocument/2006/relationships/image" Target="../media/image33.jp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46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9.png"/><Relationship Id="rId13" Type="http://schemas.openxmlformats.org/officeDocument/2006/relationships/image" Target="../media/image33.jp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46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7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10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10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9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15.png"/><Relationship Id="rId9" Type="http://schemas.openxmlformats.org/officeDocument/2006/relationships/image" Target="../media/image55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811075" y="6229416"/>
            <a:ext cx="1869063" cy="1581084"/>
          </a:xfrm>
          <a:custGeom>
            <a:rect b="b" l="l" r="r" t="t"/>
            <a:pathLst>
              <a:path extrusionOk="0"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5400000">
            <a:off x="12348604" y="-2853282"/>
            <a:ext cx="7921103" cy="8072462"/>
          </a:xfrm>
          <a:custGeom>
            <a:rect b="b" l="l" r="r" t="t"/>
            <a:pathLst>
              <a:path extrusionOk="0" h="8072462" w="7921103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-5400000">
            <a:off x="91610" y="760595"/>
            <a:ext cx="3080811" cy="2390519"/>
          </a:xfrm>
          <a:custGeom>
            <a:rect b="b" l="l" r="r" t="t"/>
            <a:pathLst>
              <a:path extrusionOk="0" h="2390519" w="3080811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12903888" y="6388680"/>
            <a:ext cx="4825537" cy="3987100"/>
          </a:xfrm>
          <a:custGeom>
            <a:rect b="b" l="l" r="r" t="t"/>
            <a:pathLst>
              <a:path extrusionOk="0"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363072" y="646719"/>
            <a:ext cx="1692244" cy="1072460"/>
          </a:xfrm>
          <a:custGeom>
            <a:rect b="b" l="l" r="r" t="t"/>
            <a:pathLst>
              <a:path extrusionOk="0"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459174">
            <a:off x="1702899" y="4077851"/>
            <a:ext cx="860896" cy="1788875"/>
          </a:xfrm>
          <a:custGeom>
            <a:rect b="b" l="l" r="r" t="t"/>
            <a:pathLst>
              <a:path extrusionOk="0"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844515">
            <a:off x="4716348" y="7303673"/>
            <a:ext cx="579583" cy="636412"/>
          </a:xfrm>
          <a:custGeom>
            <a:rect b="b" l="l" r="r" t="t"/>
            <a:pathLst>
              <a:path extrusionOk="0"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922328" y="971075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-5400000">
            <a:off x="791455" y="418623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-2003464">
            <a:off x="11183085" y="6242824"/>
            <a:ext cx="490891" cy="539024"/>
          </a:xfrm>
          <a:custGeom>
            <a:rect b="b" l="l" r="r" t="t"/>
            <a:pathLst>
              <a:path extrusionOk="0"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 rot="-9955485">
            <a:off x="10612542" y="265449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 rot="-9248104">
            <a:off x="9969448" y="737703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285747" y="8995951"/>
            <a:ext cx="7496041" cy="70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Jayla, Jeesoo, Ricky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 flipH="1">
            <a:off x="16212286" y="6191224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 rot="4811325">
            <a:off x="13133753" y="4746982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97460" y="7050445"/>
            <a:ext cx="3254802" cy="3099116"/>
          </a:xfrm>
          <a:custGeom>
            <a:rect b="b" l="l" r="r" t="t"/>
            <a:pathLst>
              <a:path extrusionOk="0"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 rot="10704498">
            <a:off x="3611240" y="596758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 rot="-9955485">
            <a:off x="2962852" y="3356329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 rot="-29083">
            <a:off x="1871453" y="1610690"/>
            <a:ext cx="10920529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BEYOND  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 rot="-37532">
            <a:off x="2310301" y="3621201"/>
            <a:ext cx="10646427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082fbb3694_0_57"/>
          <p:cNvSpPr/>
          <p:nvPr/>
        </p:nvSpPr>
        <p:spPr>
          <a:xfrm rot="5400000">
            <a:off x="-3026169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082fbb3694_0_57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082fbb3694_0_57"/>
          <p:cNvSpPr/>
          <p:nvPr/>
        </p:nvSpPr>
        <p:spPr>
          <a:xfrm rot="-526732">
            <a:off x="8233298" y="9046678"/>
            <a:ext cx="474113" cy="423410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082fbb3694_0_57"/>
          <p:cNvSpPr/>
          <p:nvPr/>
        </p:nvSpPr>
        <p:spPr>
          <a:xfrm rot="-9957825">
            <a:off x="4583489" y="7298450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082fbb3694_0_57"/>
          <p:cNvSpPr/>
          <p:nvPr/>
        </p:nvSpPr>
        <p:spPr>
          <a:xfrm rot="-9957825">
            <a:off x="13216017" y="4887195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082fbb3694_0_57"/>
          <p:cNvSpPr/>
          <p:nvPr/>
        </p:nvSpPr>
        <p:spPr>
          <a:xfrm rot="-9957825">
            <a:off x="8358183" y="661734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082fbb3694_0_57"/>
          <p:cNvSpPr/>
          <p:nvPr/>
        </p:nvSpPr>
        <p:spPr>
          <a:xfrm rot="6242175">
            <a:off x="12578620" y="8946169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082fbb3694_0_57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082fbb3694_0_57"/>
          <p:cNvSpPr/>
          <p:nvPr/>
        </p:nvSpPr>
        <p:spPr>
          <a:xfrm rot="4812471">
            <a:off x="17350604" y="4052144"/>
            <a:ext cx="721904" cy="792689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6" name="Google Shape;306;g3082fbb3694_0_57"/>
          <p:cNvCxnSpPr/>
          <p:nvPr/>
        </p:nvCxnSpPr>
        <p:spPr>
          <a:xfrm>
            <a:off x="1976429" y="1989821"/>
            <a:ext cx="5502900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g3082fbb3694_0_57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082fbb3694_0_57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3082fbb3694_0_57"/>
          <p:cNvSpPr/>
          <p:nvPr/>
        </p:nvSpPr>
        <p:spPr>
          <a:xfrm rot="-1790023">
            <a:off x="14955106" y="7620481"/>
            <a:ext cx="6666980" cy="2791798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3082fbb3694_0_57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082fbb3694_0_57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082fbb3694_0_57"/>
          <p:cNvSpPr txBox="1"/>
          <p:nvPr/>
        </p:nvSpPr>
        <p:spPr>
          <a:xfrm>
            <a:off x="2010189" y="468058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</a:t>
            </a:r>
            <a:r>
              <a:rPr lang="en-US" sz="9999">
                <a:solidFill>
                  <a:srgbClr val="F1F9FD"/>
                </a:solidFill>
              </a:rPr>
              <a:t>e </a:t>
            </a:r>
            <a:endParaRPr/>
          </a:p>
        </p:txBody>
      </p:sp>
      <p:pic>
        <p:nvPicPr>
          <p:cNvPr id="313" name="Google Shape;313;g3082fbb3694_0_57"/>
          <p:cNvPicPr preferRelativeResize="0"/>
          <p:nvPr/>
        </p:nvPicPr>
        <p:blipFill rotWithShape="1">
          <a:blip r:embed="rId13">
            <a:alphaModFix/>
          </a:blip>
          <a:srcRect b="109" l="0" r="0" t="109"/>
          <a:stretch/>
        </p:blipFill>
        <p:spPr>
          <a:xfrm>
            <a:off x="1465467" y="2762680"/>
            <a:ext cx="14670623" cy="61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082fbb3694_0_57"/>
          <p:cNvSpPr txBox="1"/>
          <p:nvPr/>
        </p:nvSpPr>
        <p:spPr>
          <a:xfrm>
            <a:off x="2383574" y="3429000"/>
            <a:ext cx="950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Summer and Autumn are prevalent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Reports Increasing</a:t>
            </a: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9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9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9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9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9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9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9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9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9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9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9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9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/>
          </a:p>
        </p:txBody>
      </p:sp>
      <p:pic>
        <p:nvPicPr>
          <p:cNvPr id="335" name="Google Shape;335;p9"/>
          <p:cNvPicPr preferRelativeResize="0"/>
          <p:nvPr/>
        </p:nvPicPr>
        <p:blipFill rotWithShape="1">
          <a:blip r:embed="rId13">
            <a:alphaModFix/>
          </a:blip>
          <a:srcRect b="0" l="651" r="641" t="0"/>
          <a:stretch/>
        </p:blipFill>
        <p:spPr>
          <a:xfrm>
            <a:off x="1558550" y="2515275"/>
            <a:ext cx="11300845" cy="687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9"/>
          <p:cNvSpPr txBox="1"/>
          <p:nvPr/>
        </p:nvSpPr>
        <p:spPr>
          <a:xfrm>
            <a:off x="13119125" y="3697925"/>
            <a:ext cx="4907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-Predominantly light</a:t>
            </a:r>
            <a:endParaRPr sz="3600">
              <a:solidFill>
                <a:srgbClr val="F1F9FD"/>
              </a:solidFill>
            </a:endParaRPr>
          </a:p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-Many similar shapes!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82fbb3694_0_35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g3082fbb3694_0_35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3082fbb3694_0_35"/>
          <p:cNvSpPr/>
          <p:nvPr/>
        </p:nvSpPr>
        <p:spPr>
          <a:xfrm rot="-526732">
            <a:off x="8233298" y="9046678"/>
            <a:ext cx="474113" cy="423410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3082fbb3694_0_35"/>
          <p:cNvSpPr/>
          <p:nvPr/>
        </p:nvSpPr>
        <p:spPr>
          <a:xfrm rot="-9957825">
            <a:off x="4583489" y="7298450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3082fbb3694_0_35"/>
          <p:cNvSpPr/>
          <p:nvPr/>
        </p:nvSpPr>
        <p:spPr>
          <a:xfrm rot="-9957825">
            <a:off x="13216017" y="4887195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082fbb3694_0_35"/>
          <p:cNvSpPr/>
          <p:nvPr/>
        </p:nvSpPr>
        <p:spPr>
          <a:xfrm rot="-9957825">
            <a:off x="8358183" y="661734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3082fbb3694_0_35"/>
          <p:cNvSpPr/>
          <p:nvPr/>
        </p:nvSpPr>
        <p:spPr>
          <a:xfrm rot="6242175">
            <a:off x="12578620" y="8946169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3082fbb3694_0_35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3082fbb3694_0_35"/>
          <p:cNvSpPr/>
          <p:nvPr/>
        </p:nvSpPr>
        <p:spPr>
          <a:xfrm rot="4812471">
            <a:off x="17350604" y="4052144"/>
            <a:ext cx="721904" cy="792689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g3082fbb3694_0_35"/>
          <p:cNvCxnSpPr/>
          <p:nvPr/>
        </p:nvCxnSpPr>
        <p:spPr>
          <a:xfrm>
            <a:off x="1976429" y="1989821"/>
            <a:ext cx="5502900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g3082fbb3694_0_35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3082fbb3694_0_35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3082fbb3694_0_35"/>
          <p:cNvSpPr/>
          <p:nvPr/>
        </p:nvSpPr>
        <p:spPr>
          <a:xfrm rot="-1790023">
            <a:off x="14955106" y="7620481"/>
            <a:ext cx="6666980" cy="2791798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3082fbb3694_0_35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3082fbb3694_0_35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g3082fbb3694_0_35"/>
          <p:cNvSpPr txBox="1"/>
          <p:nvPr/>
        </p:nvSpPr>
        <p:spPr>
          <a:xfrm>
            <a:off x="2010189" y="468058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/>
          </a:p>
        </p:txBody>
      </p:sp>
      <p:pic>
        <p:nvPicPr>
          <p:cNvPr id="357" name="Google Shape;357;g3082fbb3694_0_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58550" y="2515275"/>
            <a:ext cx="11300848" cy="68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082fbb3694_0_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899273" y="4284570"/>
            <a:ext cx="2998744" cy="3855528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3082fbb3694_0_35"/>
          <p:cNvSpPr txBox="1"/>
          <p:nvPr/>
        </p:nvSpPr>
        <p:spPr>
          <a:xfrm>
            <a:off x="13078725" y="2289900"/>
            <a:ext cx="463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Sorted Shapes Into Simpler Categories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0"/>
          <p:cNvSpPr/>
          <p:nvPr/>
        </p:nvSpPr>
        <p:spPr>
          <a:xfrm rot="5400000">
            <a:off x="-3019242" y="764945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0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0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0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0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0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0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0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10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10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0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0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0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</p:txBody>
      </p:sp>
      <p:sp>
        <p:nvSpPr>
          <p:cNvPr id="380" name="Google Shape;380;p10"/>
          <p:cNvSpPr txBox="1"/>
          <p:nvPr/>
        </p:nvSpPr>
        <p:spPr>
          <a:xfrm>
            <a:off x="13166966" y="2014066"/>
            <a:ext cx="4996840" cy="71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1. “Light”,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“Lights”,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3. “Object”,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4. “Bright”,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5. “Sky”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6. “Moving” </a:t>
            </a:r>
            <a:endParaRPr/>
          </a:p>
        </p:txBody>
      </p:sp>
      <p:pic>
        <p:nvPicPr>
          <p:cNvPr id="381" name="Google Shape;381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7180" y="2344058"/>
            <a:ext cx="11045067" cy="7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1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 txBox="1"/>
          <p:nvPr/>
        </p:nvSpPr>
        <p:spPr>
          <a:xfrm>
            <a:off x="2117928" y="5962229"/>
            <a:ext cx="4178738" cy="22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Identifying Key Regions for Tourism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1"/>
          <p:cNvSpPr txBox="1"/>
          <p:nvPr/>
        </p:nvSpPr>
        <p:spPr>
          <a:xfrm>
            <a:off x="7273982" y="5962229"/>
            <a:ext cx="4178738" cy="2082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Timing Opportunities for Tour Experiences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1"/>
          <p:cNvSpPr txBox="1"/>
          <p:nvPr/>
        </p:nvSpPr>
        <p:spPr>
          <a:xfrm>
            <a:off x="12430037" y="5962229"/>
            <a:ext cx="4178738" cy="2821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Themed Experiences Based on UFO Shapes and Description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2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2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2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2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2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2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1651516" y="6083685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Demographic</a:t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2"/>
          <p:cNvSpPr txBox="1"/>
          <p:nvPr/>
        </p:nvSpPr>
        <p:spPr>
          <a:xfrm>
            <a:off x="6953044" y="6103079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Sentiments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2"/>
          <p:cNvSpPr txBox="1"/>
          <p:nvPr/>
        </p:nvSpPr>
        <p:spPr>
          <a:xfrm>
            <a:off x="12262460" y="6078192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/>
          </a:p>
        </p:txBody>
      </p:sp>
      <p:sp>
        <p:nvSpPr>
          <p:cNvPr id="430" name="Google Shape;430;p12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2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2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2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/>
          <p:nvPr/>
        </p:nvSpPr>
        <p:spPr>
          <a:xfrm flipH="1" rot="10800000">
            <a:off x="-942016" y="646718"/>
            <a:ext cx="20387451" cy="9420172"/>
          </a:xfrm>
          <a:custGeom>
            <a:rect b="b" l="l" r="r" t="t"/>
            <a:pathLst>
              <a:path extrusionOk="0" h="9420172" w="20387451">
                <a:moveTo>
                  <a:pt x="0" y="9420172"/>
                </a:moveTo>
                <a:lnTo>
                  <a:pt x="20387452" y="9420172"/>
                </a:lnTo>
                <a:lnTo>
                  <a:pt x="20387452" y="0"/>
                </a:lnTo>
                <a:lnTo>
                  <a:pt x="0" y="0"/>
                </a:lnTo>
                <a:lnTo>
                  <a:pt x="0" y="9420172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1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3"/>
          <p:cNvSpPr txBox="1"/>
          <p:nvPr/>
        </p:nvSpPr>
        <p:spPr>
          <a:xfrm>
            <a:off x="3133407" y="1766239"/>
            <a:ext cx="12021187" cy="1717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grpSp>
        <p:nvGrpSpPr>
          <p:cNvPr id="449" name="Google Shape;449;p13"/>
          <p:cNvGrpSpPr/>
          <p:nvPr/>
        </p:nvGrpSpPr>
        <p:grpSpPr>
          <a:xfrm>
            <a:off x="-3264425" y="2575049"/>
            <a:ext cx="24816849" cy="11130080"/>
            <a:chOff x="0" y="0"/>
            <a:chExt cx="33089132" cy="14840106"/>
          </a:xfrm>
        </p:grpSpPr>
        <p:sp>
          <p:nvSpPr>
            <p:cNvPr id="450" name="Google Shape;450;p13"/>
            <p:cNvSpPr/>
            <p:nvPr/>
          </p:nvSpPr>
          <p:spPr>
            <a:xfrm>
              <a:off x="18249026" y="0"/>
              <a:ext cx="14840106" cy="14840106"/>
            </a:xfrm>
            <a:custGeom>
              <a:rect b="b" l="l" r="r" t="t"/>
              <a:pathLst>
                <a:path extrusionOk="0" h="14840106" w="14840106">
                  <a:moveTo>
                    <a:pt x="0" y="0"/>
                  </a:moveTo>
                  <a:lnTo>
                    <a:pt x="14840106" y="0"/>
                  </a:lnTo>
                  <a:lnTo>
                    <a:pt x="14840106" y="14840106"/>
                  </a:lnTo>
                  <a:lnTo>
                    <a:pt x="0" y="148401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21434865" y="3185856"/>
              <a:ext cx="8468428" cy="8468394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0" y="0"/>
              <a:ext cx="14764603" cy="14764603"/>
            </a:xfrm>
            <a:custGeom>
              <a:rect b="b" l="l" r="r" t="t"/>
              <a:pathLst>
                <a:path extrusionOk="0" h="14764603" w="14764603">
                  <a:moveTo>
                    <a:pt x="0" y="0"/>
                  </a:moveTo>
                  <a:lnTo>
                    <a:pt x="14764603" y="0"/>
                  </a:lnTo>
                  <a:lnTo>
                    <a:pt x="14764603" y="14764603"/>
                  </a:lnTo>
                  <a:lnTo>
                    <a:pt x="0" y="14764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3169630" y="3169647"/>
              <a:ext cx="8425343" cy="8425308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4" name="Google Shape;454;p13"/>
          <p:cNvSpPr/>
          <p:nvPr/>
        </p:nvSpPr>
        <p:spPr>
          <a:xfrm>
            <a:off x="14548762" y="1347491"/>
            <a:ext cx="3162790" cy="2455116"/>
          </a:xfrm>
          <a:custGeom>
            <a:rect b="b" l="l" r="r" t="t"/>
            <a:pathLst>
              <a:path extrusionOk="0" h="2455116" w="3162790">
                <a:moveTo>
                  <a:pt x="0" y="0"/>
                </a:moveTo>
                <a:lnTo>
                  <a:pt x="3162791" y="0"/>
                </a:lnTo>
                <a:lnTo>
                  <a:pt x="3162791" y="2455116"/>
                </a:lnTo>
                <a:lnTo>
                  <a:pt x="0" y="2455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3"/>
          <p:cNvSpPr txBox="1"/>
          <p:nvPr/>
        </p:nvSpPr>
        <p:spPr>
          <a:xfrm>
            <a:off x="5168887" y="4519291"/>
            <a:ext cx="7994771" cy="1567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Our findings show how we can capitalize on both the Regions and Timing of UFO sightings to create unforgettable experiences. </a:t>
            </a:r>
            <a:endParaRPr/>
          </a:p>
        </p:txBody>
      </p:sp>
      <p:sp>
        <p:nvSpPr>
          <p:cNvPr id="456" name="Google Shape;456;p13"/>
          <p:cNvSpPr/>
          <p:nvPr/>
        </p:nvSpPr>
        <p:spPr>
          <a:xfrm>
            <a:off x="743198" y="2368040"/>
            <a:ext cx="2738448" cy="1735491"/>
          </a:xfrm>
          <a:custGeom>
            <a:rect b="b" l="l" r="r" t="t"/>
            <a:pathLst>
              <a:path extrusionOk="0" h="1735491" w="2738448">
                <a:moveTo>
                  <a:pt x="0" y="0"/>
                </a:moveTo>
                <a:lnTo>
                  <a:pt x="2738448" y="0"/>
                </a:lnTo>
                <a:lnTo>
                  <a:pt x="2738448" y="1735491"/>
                </a:lnTo>
                <a:lnTo>
                  <a:pt x="0" y="17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/>
          <p:nvPr/>
        </p:nvSpPr>
        <p:spPr>
          <a:xfrm rot="1755409">
            <a:off x="3276022" y="4438272"/>
            <a:ext cx="436942" cy="430934"/>
          </a:xfrm>
          <a:custGeom>
            <a:rect b="b" l="l" r="r" t="t"/>
            <a:pathLst>
              <a:path extrusionOk="0"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4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5616887" y="952500"/>
            <a:ext cx="7054225" cy="6361629"/>
          </a:xfrm>
          <a:custGeom>
            <a:rect b="b" l="l" r="r" t="t"/>
            <a:pathLst>
              <a:path extrusionOk="0" h="6361629" w="7054225">
                <a:moveTo>
                  <a:pt x="0" y="0"/>
                </a:moveTo>
                <a:lnTo>
                  <a:pt x="7054226" y="0"/>
                </a:lnTo>
                <a:lnTo>
                  <a:pt x="7054226" y="6361629"/>
                </a:lnTo>
                <a:lnTo>
                  <a:pt x="0" y="6361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4"/>
          <p:cNvSpPr/>
          <p:nvPr/>
        </p:nvSpPr>
        <p:spPr>
          <a:xfrm rot="-9955485">
            <a:off x="1048105" y="45356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4"/>
          <p:cNvSpPr/>
          <p:nvPr/>
        </p:nvSpPr>
        <p:spPr>
          <a:xfrm rot="6244516">
            <a:off x="13483040" y="147407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4"/>
          <p:cNvSpPr/>
          <p:nvPr/>
        </p:nvSpPr>
        <p:spPr>
          <a:xfrm rot="-7091060">
            <a:off x="-361110" y="-34194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4"/>
          <p:cNvSpPr/>
          <p:nvPr/>
        </p:nvSpPr>
        <p:spPr>
          <a:xfrm rot="-9955485">
            <a:off x="16155513" y="7961362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4"/>
          <p:cNvSpPr/>
          <p:nvPr/>
        </p:nvSpPr>
        <p:spPr>
          <a:xfrm>
            <a:off x="596710" y="6474586"/>
            <a:ext cx="3706955" cy="3410399"/>
          </a:xfrm>
          <a:custGeom>
            <a:rect b="b" l="l" r="r" t="t"/>
            <a:pathLst>
              <a:path extrusionOk="0" h="3410399" w="3706955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4"/>
          <p:cNvSpPr/>
          <p:nvPr/>
        </p:nvSpPr>
        <p:spPr>
          <a:xfrm>
            <a:off x="14143505" y="867897"/>
            <a:ext cx="3445974" cy="3543418"/>
          </a:xfrm>
          <a:custGeom>
            <a:rect b="b" l="l" r="r" t="t"/>
            <a:pathLst>
              <a:path extrusionOk="0" h="3543418" w="3445974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596710" y="867897"/>
            <a:ext cx="3256261" cy="2039233"/>
          </a:xfrm>
          <a:custGeom>
            <a:rect b="b" l="l" r="r" t="t"/>
            <a:pathLst>
              <a:path extrusionOk="0" h="2039233" w="3256261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4"/>
          <p:cNvSpPr/>
          <p:nvPr/>
        </p:nvSpPr>
        <p:spPr>
          <a:xfrm rot="-2024695">
            <a:off x="12783768" y="6882565"/>
            <a:ext cx="5280817" cy="3293910"/>
          </a:xfrm>
          <a:custGeom>
            <a:rect b="b" l="l" r="r" t="t"/>
            <a:pathLst>
              <a:path extrusionOk="0" h="3293910" w="5280817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4"/>
          <p:cNvSpPr/>
          <p:nvPr/>
        </p:nvSpPr>
        <p:spPr>
          <a:xfrm rot="424766">
            <a:off x="15602563" y="5420145"/>
            <a:ext cx="738940" cy="728780"/>
          </a:xfrm>
          <a:custGeom>
            <a:rect b="b" l="l" r="r" t="t"/>
            <a:pathLst>
              <a:path extrusionOk="0"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 rot="6244516">
            <a:off x="17905554" y="473006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4"/>
          <p:cNvSpPr txBox="1"/>
          <p:nvPr/>
        </p:nvSpPr>
        <p:spPr>
          <a:xfrm>
            <a:off x="7379329" y="7654506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flatiron@flatiron.com </a:t>
            </a:r>
            <a:endParaRPr/>
          </a:p>
        </p:txBody>
      </p:sp>
      <p:sp>
        <p:nvSpPr>
          <p:cNvPr id="477" name="Google Shape;477;p14"/>
          <p:cNvSpPr txBox="1"/>
          <p:nvPr/>
        </p:nvSpPr>
        <p:spPr>
          <a:xfrm>
            <a:off x="7482070" y="9252521"/>
            <a:ext cx="76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Tableu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4"/>
          <p:cNvSpPr txBox="1"/>
          <p:nvPr/>
        </p:nvSpPr>
        <p:spPr>
          <a:xfrm>
            <a:off x="6212929" y="8765382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9" name="Google Shape;479;p14"/>
          <p:cNvSpPr txBox="1"/>
          <p:nvPr/>
        </p:nvSpPr>
        <p:spPr>
          <a:xfrm>
            <a:off x="7440427" y="8469091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GitHub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0" name="Google Shape;480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00445" y="8418419"/>
            <a:ext cx="64020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black background with a black square&#10;&#10;Description automatically generated with medium confidence" id="481" name="Google Shape;481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2781" y="7625882"/>
            <a:ext cx="77218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group of colorful crosses&#10;&#10;Description automatically generated" id="482" name="Google Shape;482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9723" y="9031934"/>
            <a:ext cx="1382347" cy="950629"/>
          </a:xfrm>
          <a:prstGeom prst="rect">
            <a:avLst/>
          </a:prstGeom>
          <a:blipFill rotWithShape="1">
            <a:blip r:embed="rId18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 rot="-240013">
            <a:off x="-1794760" y="-271186"/>
            <a:ext cx="21877520" cy="10829372"/>
          </a:xfrm>
          <a:custGeom>
            <a:rect b="b" l="l" r="r" t="t"/>
            <a:pathLst>
              <a:path extrusionOk="0"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133407" y="1303348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2895062" y="3675435"/>
            <a:ext cx="12300293" cy="4318569"/>
            <a:chOff x="0" y="0"/>
            <a:chExt cx="16400390" cy="5758092"/>
          </a:xfrm>
        </p:grpSpPr>
        <p:sp>
          <p:nvSpPr>
            <p:cNvPr id="119" name="Google Shape;119;p2"/>
            <p:cNvSpPr/>
            <p:nvPr/>
          </p:nvSpPr>
          <p:spPr>
            <a:xfrm>
              <a:off x="374204" y="19876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5104664"/>
              <a:ext cx="5133929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Jayla Haskins</a:t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6026411" y="5104664"/>
              <a:ext cx="5066963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Jeesoo Jhun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1982373" y="5104664"/>
              <a:ext cx="4418017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Ricky Bocek</a:t>
              </a:r>
              <a:endParaRPr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100558" y="0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825063" y="19876"/>
              <a:ext cx="4352905" cy="435288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2628954" y="4478777"/>
            <a:ext cx="1399178" cy="1737128"/>
          </a:xfrm>
          <a:custGeom>
            <a:rect b="b" l="l" r="r" t="t"/>
            <a:pathLst>
              <a:path extrusionOk="0" h="1737128" w="1399178">
                <a:moveTo>
                  <a:pt x="0" y="0"/>
                </a:moveTo>
                <a:lnTo>
                  <a:pt x="1399177" y="0"/>
                </a:lnTo>
                <a:lnTo>
                  <a:pt x="1399177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324016" y="4448783"/>
            <a:ext cx="1522356" cy="1737128"/>
          </a:xfrm>
          <a:custGeom>
            <a:rect b="b" l="l" r="r" t="t"/>
            <a:pathLst>
              <a:path extrusionOk="0" h="1737128" w="1522356">
                <a:moveTo>
                  <a:pt x="0" y="0"/>
                </a:moveTo>
                <a:lnTo>
                  <a:pt x="1522356" y="0"/>
                </a:lnTo>
                <a:lnTo>
                  <a:pt x="1522356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4129007" y="4431942"/>
            <a:ext cx="1396019" cy="1737128"/>
          </a:xfrm>
          <a:custGeom>
            <a:rect b="b" l="l" r="r" t="t"/>
            <a:pathLst>
              <a:path extrusionOk="0" h="1737128" w="1396019">
                <a:moveTo>
                  <a:pt x="0" y="0"/>
                </a:moveTo>
                <a:lnTo>
                  <a:pt x="1396020" y="0"/>
                </a:lnTo>
                <a:lnTo>
                  <a:pt x="1396020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 rot="1811331">
            <a:off x="15836549" y="304700"/>
            <a:ext cx="1503718" cy="2697253"/>
          </a:xfrm>
          <a:custGeom>
            <a:rect b="b" l="l" r="r" t="t"/>
            <a:pathLst>
              <a:path extrusionOk="0"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-624099" y="8371826"/>
            <a:ext cx="2691469" cy="1974865"/>
          </a:xfrm>
          <a:custGeom>
            <a:rect b="b" l="l" r="r" t="t"/>
            <a:pathLst>
              <a:path extrusionOk="0"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 rot="-5946743">
            <a:off x="16384046" y="8140089"/>
            <a:ext cx="3064815" cy="3304383"/>
          </a:xfrm>
          <a:custGeom>
            <a:rect b="b" l="l" r="r" t="t"/>
            <a:pathLst>
              <a:path extrusionOk="0" h="3304383" w="3064815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-818752">
            <a:off x="569191" y="582135"/>
            <a:ext cx="1471665" cy="1674726"/>
          </a:xfrm>
          <a:custGeom>
            <a:rect b="b" l="l" r="r" t="t"/>
            <a:pathLst>
              <a:path extrusionOk="0"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384287" y="1038668"/>
            <a:ext cx="1043831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3956588" y="2779020"/>
            <a:ext cx="10675562" cy="542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Understanding &amp; Methods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Analysis &amp; Results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  - Regions, Timing, Shapes, Description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 &amp; Recommendations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Conclusions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4197652" y="444216"/>
            <a:ext cx="1043831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3559181" y="2494611"/>
            <a:ext cx="10675562" cy="5816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Calibri"/>
              <a:buAutoNum type="arabicPeriod"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 UFO patterns for Tourism, Government, and Research</a:t>
            </a:r>
            <a:endParaRPr/>
          </a:p>
          <a:p>
            <a:pPr indent="-3111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Where and When are sightings frequent?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Common Shapes and Descriptions?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Time/Season patterns?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-304800" y="580112"/>
            <a:ext cx="20191926" cy="14918195"/>
          </a:xfrm>
          <a:custGeom>
            <a:rect b="b" l="l" r="r" t="t"/>
            <a:pathLst>
              <a:path extrusionOk="0" h="14918195" w="20191926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14684947" y="7446666"/>
            <a:ext cx="4466540" cy="4114800"/>
          </a:xfrm>
          <a:custGeom>
            <a:rect b="b" l="l" r="r" t="t"/>
            <a:pathLst>
              <a:path extrusionOk="0" h="4114800" w="446654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 rot="-6737976">
            <a:off x="-922735" y="7579214"/>
            <a:ext cx="4379120" cy="3849704"/>
          </a:xfrm>
          <a:custGeom>
            <a:rect b="b" l="l" r="r" t="t"/>
            <a:pathLst>
              <a:path extrusionOk="0" h="3849704" w="4379120">
                <a:moveTo>
                  <a:pt x="0" y="0"/>
                </a:moveTo>
                <a:lnTo>
                  <a:pt x="4379120" y="0"/>
                </a:lnTo>
                <a:lnTo>
                  <a:pt x="4379120" y="3849704"/>
                </a:lnTo>
                <a:lnTo>
                  <a:pt x="0" y="3849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2663759" y="2132669"/>
            <a:ext cx="12021187" cy="3509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Understanding 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3336900" y="5918558"/>
            <a:ext cx="10873555" cy="435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AutoNum type="arabicPeriod"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 reports: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Date, Time, Location, Shape, Duration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Regional frequency, Patterns, Timing Correlations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652621" y="1653327"/>
            <a:ext cx="2136515" cy="2911775"/>
          </a:xfrm>
          <a:custGeom>
            <a:rect b="b" l="l" r="r" t="t"/>
            <a:pathLst>
              <a:path extrusionOk="0" h="2911775" w="2136515">
                <a:moveTo>
                  <a:pt x="0" y="0"/>
                </a:moveTo>
                <a:lnTo>
                  <a:pt x="2136515" y="0"/>
                </a:lnTo>
                <a:lnTo>
                  <a:pt x="2136515" y="2911774"/>
                </a:lnTo>
                <a:lnTo>
                  <a:pt x="0" y="291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 rot="1053374">
            <a:off x="14548029" y="1925432"/>
            <a:ext cx="2844618" cy="2677496"/>
          </a:xfrm>
          <a:custGeom>
            <a:rect b="b" l="l" r="r" t="t"/>
            <a:pathLst>
              <a:path extrusionOk="0" h="2677496" w="2844618">
                <a:moveTo>
                  <a:pt x="0" y="0"/>
                </a:moveTo>
                <a:lnTo>
                  <a:pt x="2844618" y="0"/>
                </a:lnTo>
                <a:lnTo>
                  <a:pt x="2844618" y="2677496"/>
                </a:lnTo>
                <a:lnTo>
                  <a:pt x="0" y="2677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-2210386" y="528705"/>
            <a:ext cx="22708773" cy="9229589"/>
          </a:xfrm>
          <a:custGeom>
            <a:rect b="b" l="l" r="r" t="t"/>
            <a:pathLst>
              <a:path extrusionOk="0" h="9229589" w="22708773">
                <a:moveTo>
                  <a:pt x="0" y="0"/>
                </a:moveTo>
                <a:lnTo>
                  <a:pt x="22708772" y="0"/>
                </a:lnTo>
                <a:lnTo>
                  <a:pt x="22708772" y="9229590"/>
                </a:lnTo>
                <a:lnTo>
                  <a:pt x="0" y="9229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 rot="-9955485">
            <a:off x="4583763" y="6853227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458778" y="5905500"/>
            <a:ext cx="1095830" cy="1096744"/>
          </a:xfrm>
          <a:custGeom>
            <a:rect b="b" l="l" r="r" t="t"/>
            <a:pathLst>
              <a:path extrusionOk="0" h="1096744" w="1095830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9637782" y="3887806"/>
            <a:ext cx="1119126" cy="1078558"/>
          </a:xfrm>
          <a:custGeom>
            <a:rect b="b" l="l" r="r" t="t"/>
            <a:pathLst>
              <a:path extrusionOk="0" h="1078558" w="1119126">
                <a:moveTo>
                  <a:pt x="0" y="0"/>
                </a:moveTo>
                <a:lnTo>
                  <a:pt x="1119127" y="0"/>
                </a:lnTo>
                <a:lnTo>
                  <a:pt x="1119127" y="1078558"/>
                </a:lnTo>
                <a:lnTo>
                  <a:pt x="0" y="1078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458778" y="3784578"/>
            <a:ext cx="1095830" cy="1095830"/>
          </a:xfrm>
          <a:custGeom>
            <a:rect b="b" l="l" r="r" t="t"/>
            <a:pathLst>
              <a:path extrusionOk="0" h="1095830" w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663759" y="1745999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3135391" y="3717903"/>
            <a:ext cx="6292983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Region, time, shape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11063965" y="3717903"/>
            <a:ext cx="6195335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encounter duration vs. time of day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3135391" y="5829300"/>
            <a:ext cx="6292983" cy="2644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Heatmaps, bar charts, distribution plots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1458778" y="3811606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9637782" y="3911086"/>
            <a:ext cx="1119126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1458778" y="6023107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7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7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1976414" y="445583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/>
          </a:p>
        </p:txBody>
      </p:sp>
      <p:pic>
        <p:nvPicPr>
          <p:cNvPr id="247" name="Google Shape;247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6441" y="2711550"/>
            <a:ext cx="10723993" cy="59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12864575" y="2711550"/>
            <a:ext cx="5299500" cy="5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Highest Reports by State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California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Washington</a:t>
            </a:r>
            <a:endParaRPr sz="3600">
              <a:solidFill>
                <a:srgbClr val="F1F9FD"/>
              </a:solidFill>
            </a:endParaRPr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Char char="-"/>
            </a:pPr>
            <a:r>
              <a:rPr lang="en-US" sz="3600">
                <a:solidFill>
                  <a:srgbClr val="F1F9FD"/>
                </a:solidFill>
              </a:rPr>
              <a:t>Florida</a:t>
            </a:r>
            <a:endParaRPr sz="3600">
              <a:solidFill>
                <a:srgbClr val="F1F9FD"/>
              </a:solidFill>
            </a:endParaRPr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Char char="-"/>
            </a:pPr>
            <a:r>
              <a:rPr lang="en-US" sz="3600">
                <a:solidFill>
                  <a:srgbClr val="F1F9FD"/>
                </a:solidFill>
              </a:rPr>
              <a:t>Texas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82fbb3694_0_80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3082fbb3694_0_80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3082fbb3694_0_80"/>
          <p:cNvSpPr/>
          <p:nvPr/>
        </p:nvSpPr>
        <p:spPr>
          <a:xfrm rot="-526732">
            <a:off x="8233298" y="9046678"/>
            <a:ext cx="474113" cy="423410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3082fbb3694_0_80"/>
          <p:cNvSpPr/>
          <p:nvPr/>
        </p:nvSpPr>
        <p:spPr>
          <a:xfrm rot="-9957825">
            <a:off x="4583489" y="7298450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3082fbb3694_0_80"/>
          <p:cNvSpPr/>
          <p:nvPr/>
        </p:nvSpPr>
        <p:spPr>
          <a:xfrm rot="-9957825">
            <a:off x="13216017" y="4887195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082fbb3694_0_80"/>
          <p:cNvSpPr/>
          <p:nvPr/>
        </p:nvSpPr>
        <p:spPr>
          <a:xfrm rot="-9957825">
            <a:off x="8358183" y="661734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082fbb3694_0_80"/>
          <p:cNvSpPr/>
          <p:nvPr/>
        </p:nvSpPr>
        <p:spPr>
          <a:xfrm rot="6242175">
            <a:off x="12578620" y="8946169"/>
            <a:ext cx="224472" cy="826760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082fbb3694_0_80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082fbb3694_0_80"/>
          <p:cNvSpPr/>
          <p:nvPr/>
        </p:nvSpPr>
        <p:spPr>
          <a:xfrm rot="4812471">
            <a:off x="17350604" y="4052144"/>
            <a:ext cx="721904" cy="792689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g3082fbb3694_0_80"/>
          <p:cNvCxnSpPr/>
          <p:nvPr/>
        </p:nvCxnSpPr>
        <p:spPr>
          <a:xfrm>
            <a:off x="1976429" y="1989821"/>
            <a:ext cx="5502900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g3082fbb3694_0_80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082fbb3694_0_80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3082fbb3694_0_80"/>
          <p:cNvSpPr/>
          <p:nvPr/>
        </p:nvSpPr>
        <p:spPr>
          <a:xfrm rot="-1790023">
            <a:off x="14955106" y="7620481"/>
            <a:ext cx="6666980" cy="2791798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3082fbb3694_0_80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082fbb3694_0_80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082fbb3694_0_80"/>
          <p:cNvSpPr txBox="1"/>
          <p:nvPr/>
        </p:nvSpPr>
        <p:spPr>
          <a:xfrm>
            <a:off x="1976414" y="445583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/>
          </a:p>
        </p:txBody>
      </p:sp>
      <p:sp>
        <p:nvSpPr>
          <p:cNvPr id="269" name="Google Shape;269;g3082fbb3694_0_80"/>
          <p:cNvSpPr txBox="1"/>
          <p:nvPr/>
        </p:nvSpPr>
        <p:spPr>
          <a:xfrm>
            <a:off x="13119128" y="2711550"/>
            <a:ext cx="4601100" cy="5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Accounting for Pop.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Current </a:t>
            </a:r>
            <a:r>
              <a:rPr lang="en-US" sz="3600">
                <a:solidFill>
                  <a:srgbClr val="F1F9FD"/>
                </a:solidFill>
              </a:rPr>
              <a:t>Hot Zones: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Central Montana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DC Area</a:t>
            </a:r>
            <a:endParaRPr sz="3600">
              <a:solidFill>
                <a:srgbClr val="F1F9FD"/>
              </a:solidFill>
            </a:endParaRPr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Char char="-"/>
            </a:pPr>
            <a:r>
              <a:rPr lang="en-US" sz="3600">
                <a:solidFill>
                  <a:srgbClr val="F1F9FD"/>
                </a:solidFill>
              </a:rPr>
              <a:t>South Texas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3082fbb3694_0_80"/>
          <p:cNvPicPr preferRelativeResize="0"/>
          <p:nvPr/>
        </p:nvPicPr>
        <p:blipFill rotWithShape="1">
          <a:blip r:embed="rId13">
            <a:alphaModFix/>
          </a:blip>
          <a:srcRect b="15891" l="23819" r="15939" t="16048"/>
          <a:stretch/>
        </p:blipFill>
        <p:spPr>
          <a:xfrm>
            <a:off x="1601650" y="2725025"/>
            <a:ext cx="10889951" cy="55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/>
          <p:nvPr/>
        </p:nvSpPr>
        <p:spPr>
          <a:xfrm rot="5400000">
            <a:off x="-3026169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8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8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8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8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8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8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8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8"/>
          <p:cNvSpPr txBox="1"/>
          <p:nvPr/>
        </p:nvSpPr>
        <p:spPr>
          <a:xfrm>
            <a:off x="2010189" y="468058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</a:t>
            </a:r>
            <a:r>
              <a:rPr lang="en-US" sz="9999">
                <a:solidFill>
                  <a:srgbClr val="F1F9FD"/>
                </a:solidFill>
              </a:rPr>
              <a:t>e </a:t>
            </a:r>
            <a:endParaRPr/>
          </a:p>
        </p:txBody>
      </p:sp>
      <p:pic>
        <p:nvPicPr>
          <p:cNvPr id="291" name="Google Shape;291;p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24201" y="2372876"/>
            <a:ext cx="11094305" cy="696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8"/>
          <p:cNvSpPr txBox="1"/>
          <p:nvPr/>
        </p:nvSpPr>
        <p:spPr>
          <a:xfrm>
            <a:off x="13119128" y="2711550"/>
            <a:ext cx="46011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Most encounters occur 20:00-24:00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